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8288000" cy="10287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nva Sans" panose="020B0604020202020204" charset="0"/>
      <p:regular r:id="rId64"/>
    </p:embeddedFont>
    <p:embeddedFont>
      <p:font typeface="DM Sans" pitchFamily="2" charset="0"/>
      <p:regular r:id="rId65"/>
    </p:embeddedFont>
    <p:embeddedFont>
      <p:font typeface="DM Sans Bold" charset="0"/>
      <p:regular r:id="rId66"/>
    </p:embeddedFont>
    <p:embeddedFont>
      <p:font typeface="DM Sans Bold Italics" panose="020B0604020202020204" charset="0"/>
      <p:regular r:id="rId67"/>
    </p:embeddedFont>
    <p:embeddedFont>
      <p:font typeface="DM Sans Italics" panose="020B060402020202020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8E8E8E"/>
    <a:srgbClr val="8CA9AD"/>
    <a:srgbClr val="A7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nodejs.org/en/downloa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mirotulUmmah/mongodb-bd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mongodb.com/try/download/communit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mongodb.com/try/download/compas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: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815461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81200" y="5526994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5512947" y="7017903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30969" y="417944"/>
            <a:ext cx="17957031" cy="18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0"/>
              </a:lnSpc>
            </a:pPr>
            <a:r>
              <a:rPr lang="en-US" sz="1300" spc="176">
                <a:solidFill>
                  <a:srgbClr val="737373"/>
                </a:solidFill>
                <a:latin typeface="DM Sans"/>
              </a:rPr>
              <a:t>Praktikum Basis Data Lanjut  </a:t>
            </a:r>
          </a:p>
        </p:txBody>
      </p:sp>
      <p:sp>
        <p:nvSpPr>
          <p:cNvPr id="9" name="AutoShape 9"/>
          <p:cNvSpPr/>
          <p:nvPr/>
        </p:nvSpPr>
        <p:spPr>
          <a:xfrm>
            <a:off x="3421380" y="488115"/>
            <a:ext cx="1383792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305630" y="1723973"/>
            <a:ext cx="10620170" cy="32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</a:rPr>
              <a:t>MEMBUAT REST 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5047" y="5003748"/>
            <a:ext cx="8000753" cy="52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DM Sans"/>
              </a:rPr>
              <a:t>dengan node.js dan MongoDB.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22360" y="6630938"/>
            <a:ext cx="7403440" cy="14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>
                <a:solidFill>
                  <a:srgbClr val="FFFFFF"/>
                </a:solidFill>
                <a:latin typeface="DM Sans"/>
              </a:rPr>
              <a:t>Dosen     :</a:t>
            </a:r>
          </a:p>
          <a:p>
            <a:pPr algn="r">
              <a:lnSpc>
                <a:spcPts val="2310"/>
              </a:lnSpc>
            </a:pPr>
            <a:r>
              <a:rPr lang="en-US" sz="2100">
                <a:solidFill>
                  <a:srgbClr val="FFFFFF"/>
                </a:solidFill>
                <a:latin typeface="DM Sans"/>
              </a:rPr>
              <a:t>Tessy Badriyah, S.Kom., MT, Ph.D </a:t>
            </a:r>
          </a:p>
          <a:p>
            <a:pPr algn="r">
              <a:lnSpc>
                <a:spcPts val="2310"/>
              </a:lnSpc>
            </a:pPr>
            <a:endParaRPr lang="en-US" sz="2100">
              <a:solidFill>
                <a:srgbClr val="FFFFFF"/>
              </a:solidFill>
              <a:latin typeface="DM Sans"/>
            </a:endParaRPr>
          </a:p>
          <a:p>
            <a:pPr algn="r">
              <a:lnSpc>
                <a:spcPts val="2310"/>
              </a:lnSpc>
            </a:pPr>
            <a:r>
              <a:rPr lang="en-US" sz="2100">
                <a:solidFill>
                  <a:srgbClr val="FFFFFF"/>
                </a:solidFill>
                <a:latin typeface="DM Sans"/>
              </a:rPr>
              <a:t>Oleh     :</a:t>
            </a:r>
          </a:p>
          <a:p>
            <a:pPr algn="r">
              <a:lnSpc>
                <a:spcPts val="2310"/>
              </a:lnSpc>
            </a:pPr>
            <a:r>
              <a:rPr lang="en-US" sz="2100">
                <a:solidFill>
                  <a:srgbClr val="FFFFFF"/>
                </a:solidFill>
                <a:latin typeface="DM Sans"/>
              </a:rPr>
              <a:t>Amirotul Ummah (3122600017) - 2 D4 IT 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969" y="9855115"/>
            <a:ext cx="17957031" cy="18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0"/>
              </a:lnSpc>
            </a:pPr>
            <a:r>
              <a:rPr lang="en-US" sz="1300" spc="335">
                <a:solidFill>
                  <a:srgbClr val="737373"/>
                </a:solidFill>
                <a:latin typeface="DM Sans"/>
              </a:rPr>
              <a:t>Program Studi Sarjana Terapan Teknik Informatika  |  Departemen Teknik Informatika dan Komputer  |  Politeknik Elektronika Negeri Surabaya  | 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67368" y="2575778"/>
            <a:ext cx="6861571" cy="5135443"/>
          </a:xfrm>
          <a:custGeom>
            <a:avLst/>
            <a:gdLst/>
            <a:ahLst/>
            <a:cxnLst/>
            <a:rect l="l" t="t" r="r" b="b"/>
            <a:pathLst>
              <a:path w="6861571" h="5135443">
                <a:moveTo>
                  <a:pt x="0" y="0"/>
                </a:moveTo>
                <a:lnTo>
                  <a:pt x="6861571" y="0"/>
                </a:lnTo>
                <a:lnTo>
                  <a:pt x="6861571" y="5135444"/>
                </a:lnTo>
                <a:lnTo>
                  <a:pt x="0" y="513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73737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66800"/>
            <a:ext cx="10277337" cy="64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8CA9AD"/>
                </a:solidFill>
                <a:latin typeface="DM Sans Bold"/>
              </a:rPr>
              <a:t>INSTALASI MONGODB COMPASS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82821" y="2197718"/>
            <a:ext cx="11355483" cy="6483345"/>
          </a:xfrm>
          <a:custGeom>
            <a:avLst/>
            <a:gdLst/>
            <a:ahLst/>
            <a:cxnLst/>
            <a:rect l="l" t="t" r="r" b="b"/>
            <a:pathLst>
              <a:path w="11355483" h="6483345">
                <a:moveTo>
                  <a:pt x="0" y="0"/>
                </a:moveTo>
                <a:lnTo>
                  <a:pt x="11355483" y="0"/>
                </a:lnTo>
                <a:lnTo>
                  <a:pt x="11355483" y="6483345"/>
                </a:lnTo>
                <a:lnTo>
                  <a:pt x="0" y="648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66800"/>
            <a:ext cx="10277337" cy="64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8CA9AD"/>
                </a:solidFill>
                <a:latin typeface="DM Sans Bold"/>
              </a:rPr>
              <a:t>MONGODB COMPASS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82001" y="3284852"/>
            <a:ext cx="13123998" cy="227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9"/>
              </a:lnSpc>
            </a:pPr>
            <a:r>
              <a:rPr lang="en-US" sz="15999">
                <a:solidFill>
                  <a:srgbClr val="FFFFFF"/>
                </a:solidFill>
                <a:latin typeface="DM Sans Bold"/>
              </a:rPr>
              <a:t>PROJEK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38294" y="5602602"/>
            <a:ext cx="7411413" cy="103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DM Sans"/>
              </a:rPr>
              <a:t>Pembuatan database hingga routing</a:t>
            </a:r>
          </a:p>
        </p:txBody>
      </p:sp>
      <p:sp>
        <p:nvSpPr>
          <p:cNvPr id="6" name="AutoShape 6"/>
          <p:cNvSpPr/>
          <p:nvPr/>
        </p:nvSpPr>
        <p:spPr>
          <a:xfrm>
            <a:off x="13156322" y="5826125"/>
            <a:ext cx="205148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3080189" y="5807075"/>
            <a:ext cx="205148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80189" y="3895722"/>
            <a:ext cx="1039311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BUAT PROJEK BARU</a:t>
            </a:r>
          </a:p>
        </p:txBody>
      </p:sp>
      <p:sp>
        <p:nvSpPr>
          <p:cNvPr id="6" name="Freeform 6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01.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17556" y="7856873"/>
            <a:ext cx="6743447" cy="1307403"/>
          </a:xfrm>
          <a:custGeom>
            <a:avLst/>
            <a:gdLst/>
            <a:ahLst/>
            <a:cxnLst/>
            <a:rect l="l" t="t" r="r" b="b"/>
            <a:pathLst>
              <a:path w="6743447" h="1307403">
                <a:moveTo>
                  <a:pt x="0" y="0"/>
                </a:moveTo>
                <a:lnTo>
                  <a:pt x="6743448" y="0"/>
                </a:lnTo>
                <a:lnTo>
                  <a:pt x="6743448" y="1307403"/>
                </a:lnTo>
                <a:lnTo>
                  <a:pt x="0" y="1307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17556" y="4924422"/>
            <a:ext cx="9680137" cy="86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8CA9AD"/>
                </a:solidFill>
                <a:latin typeface="DM Sans Bold"/>
              </a:rPr>
              <a:t>B. OPEN TERMINAL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71140" y="1879591"/>
            <a:ext cx="9199303" cy="86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00"/>
              </a:lnSpc>
            </a:pPr>
            <a:r>
              <a:rPr lang="en-US" sz="6000">
                <a:solidFill>
                  <a:srgbClr val="8CA9AD"/>
                </a:solidFill>
                <a:latin typeface="DM Sans Bold"/>
              </a:rPr>
              <a:t>A.  FOLDER BARU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7556" y="6010278"/>
            <a:ext cx="5953371" cy="147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Buka folder tersebut di VSCode, kemudian ketik: </a:t>
            </a:r>
            <a:r>
              <a:rPr lang="en-US" sz="3500">
                <a:solidFill>
                  <a:srgbClr val="737373"/>
                </a:solidFill>
                <a:latin typeface="DM Sans Bold"/>
              </a:rPr>
              <a:t>CTRL + ` </a:t>
            </a:r>
            <a:r>
              <a:rPr lang="en-US" sz="3500">
                <a:solidFill>
                  <a:srgbClr val="737373"/>
                </a:solidFill>
                <a:latin typeface="DM Sans"/>
              </a:rPr>
              <a:t>atau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17585" y="2965447"/>
            <a:ext cx="8952858" cy="98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Buat folder baru di </a:t>
            </a:r>
            <a:r>
              <a:rPr lang="en-US" sz="3500">
                <a:solidFill>
                  <a:srgbClr val="737373"/>
                </a:solidFill>
                <a:latin typeface="DM Sans Italics"/>
              </a:rPr>
              <a:t>directory</a:t>
            </a:r>
            <a:r>
              <a:rPr lang="en-US" sz="3500">
                <a:solidFill>
                  <a:srgbClr val="737373"/>
                </a:solidFill>
                <a:latin typeface="DM Sans"/>
              </a:rPr>
              <a:t> yang diinginkan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52301" y="3600450"/>
            <a:ext cx="11121003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INISIALISASI PROJEK BARU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02.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22386" y="1028700"/>
            <a:ext cx="11811676" cy="6287446"/>
          </a:xfrm>
          <a:custGeom>
            <a:avLst/>
            <a:gdLst/>
            <a:ahLst/>
            <a:cxnLst/>
            <a:rect l="l" t="t" r="r" b="b"/>
            <a:pathLst>
              <a:path w="11811676" h="6287446">
                <a:moveTo>
                  <a:pt x="0" y="0"/>
                </a:moveTo>
                <a:lnTo>
                  <a:pt x="11811676" y="0"/>
                </a:lnTo>
                <a:lnTo>
                  <a:pt x="11811676" y="6287446"/>
                </a:lnTo>
                <a:lnTo>
                  <a:pt x="0" y="6287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36232" y="3305643"/>
            <a:ext cx="4027475" cy="86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8CA9AD"/>
                </a:solidFill>
                <a:latin typeface="DM Sans Bold"/>
              </a:rPr>
              <a:t>NPM INIT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6232" y="4486748"/>
            <a:ext cx="4625354" cy="374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Perintah dalam Node.js untuk menginisialisasi proyek baru.</a:t>
            </a:r>
          </a:p>
          <a:p>
            <a:pPr>
              <a:lnSpc>
                <a:spcPts val="3740"/>
              </a:lnSpc>
            </a:pPr>
            <a:endParaRPr lang="en-US" sz="3400">
              <a:solidFill>
                <a:srgbClr val="737373"/>
              </a:solidFill>
              <a:latin typeface="DM Sans"/>
            </a:endParaRPr>
          </a:p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Masukkan beberapa informasi terkait nama proyek, versi, dekripsi, dan lain-lain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232" y="8704533"/>
            <a:ext cx="13463537" cy="94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Beberapa nilai dapat memiliki nilai default yang dapat digunakan dengan menekan </a:t>
            </a:r>
            <a:r>
              <a:rPr lang="en-US" sz="3400">
                <a:solidFill>
                  <a:srgbClr val="737373"/>
                </a:solidFill>
                <a:latin typeface="DM Sans Bold"/>
              </a:rPr>
              <a:t>ENTER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52301" y="3783625"/>
            <a:ext cx="1112100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INSTALL PACKAGE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03.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729112" y="5162550"/>
            <a:ext cx="9744192" cy="43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npm install express mongoose cors --save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44106" y="1550028"/>
            <a:ext cx="12025100" cy="534702"/>
          </a:xfrm>
          <a:custGeom>
            <a:avLst/>
            <a:gdLst/>
            <a:ahLst/>
            <a:cxnLst/>
            <a:rect l="l" t="t" r="r" b="b"/>
            <a:pathLst>
              <a:path w="12025100" h="534702">
                <a:moveTo>
                  <a:pt x="0" y="0"/>
                </a:moveTo>
                <a:lnTo>
                  <a:pt x="12025100" y="0"/>
                </a:lnTo>
                <a:lnTo>
                  <a:pt x="12025100" y="534701"/>
                </a:lnTo>
                <a:lnTo>
                  <a:pt x="0" y="53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03285" y="3256670"/>
            <a:ext cx="11402821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8CA9AD"/>
                </a:solidFill>
                <a:latin typeface="DM Sans Bold"/>
              </a:rPr>
              <a:t>npm install express mongoose cors --save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3285" y="4407974"/>
            <a:ext cx="11402821" cy="234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express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 : paket untuk membuat aplikasi dengan Node.js dan Express</a:t>
            </a:r>
          </a:p>
          <a:p>
            <a:pPr>
              <a:lnSpc>
                <a:spcPts val="3740"/>
              </a:lnSpc>
            </a:pPr>
            <a:endParaRPr lang="en-US" sz="3400">
              <a:solidFill>
                <a:srgbClr val="737373"/>
              </a:solidFill>
              <a:latin typeface="DM Sans"/>
            </a:endParaRPr>
          </a:p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mongoose : 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paket untuk berinteraksi dengan MongoDB</a:t>
            </a:r>
          </a:p>
          <a:p>
            <a:pPr>
              <a:lnSpc>
                <a:spcPts val="3740"/>
              </a:lnSpc>
            </a:pPr>
            <a:endParaRPr lang="en-US" sz="3400">
              <a:solidFill>
                <a:srgbClr val="737373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73715" y="630387"/>
            <a:ext cx="11811676" cy="6251102"/>
          </a:xfrm>
          <a:custGeom>
            <a:avLst/>
            <a:gdLst/>
            <a:ahLst/>
            <a:cxnLst/>
            <a:rect l="l" t="t" r="r" b="b"/>
            <a:pathLst>
              <a:path w="11811676" h="6251102">
                <a:moveTo>
                  <a:pt x="0" y="0"/>
                </a:moveTo>
                <a:lnTo>
                  <a:pt x="11811676" y="0"/>
                </a:lnTo>
                <a:lnTo>
                  <a:pt x="11811676" y="6251102"/>
                </a:lnTo>
                <a:lnTo>
                  <a:pt x="0" y="625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56479" y="8238081"/>
            <a:ext cx="11402821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akan terbentuk file </a:t>
            </a:r>
            <a:r>
              <a:rPr lang="en-US" sz="3400">
                <a:solidFill>
                  <a:srgbClr val="737373"/>
                </a:solidFill>
                <a:latin typeface="DM Sans Bold"/>
              </a:rPr>
              <a:t>package.json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 di dalam direktori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35D0C3-CE90-358B-69A5-E1B61FA0F967}"/>
              </a:ext>
            </a:extLst>
          </p:cNvPr>
          <p:cNvGrpSpPr/>
          <p:nvPr/>
        </p:nvGrpSpPr>
        <p:grpSpPr>
          <a:xfrm>
            <a:off x="2743200" y="1028700"/>
            <a:ext cx="10623843" cy="7242875"/>
            <a:chOff x="3922655" y="2091625"/>
            <a:chExt cx="5035338" cy="3432875"/>
          </a:xfrm>
        </p:grpSpPr>
        <p:sp>
          <p:nvSpPr>
            <p:cNvPr id="4" name="Freeform 4"/>
            <p:cNvSpPr/>
            <p:nvPr/>
          </p:nvSpPr>
          <p:spPr>
            <a:xfrm>
              <a:off x="5771902" y="4833513"/>
              <a:ext cx="2563165" cy="690987"/>
            </a:xfrm>
            <a:custGeom>
              <a:avLst/>
              <a:gdLst/>
              <a:ahLst/>
              <a:cxnLst/>
              <a:rect l="l" t="t" r="r" b="b"/>
              <a:pathLst>
                <a:path w="3015819" h="813015">
                  <a:moveTo>
                    <a:pt x="0" y="0"/>
                  </a:moveTo>
                  <a:lnTo>
                    <a:pt x="3015819" y="0"/>
                  </a:lnTo>
                  <a:lnTo>
                    <a:pt x="3015819" y="813015"/>
                  </a:lnTo>
                  <a:lnTo>
                    <a:pt x="0" y="813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695941" y="3009900"/>
              <a:ext cx="1262052" cy="1262052"/>
            </a:xfrm>
            <a:custGeom>
              <a:avLst/>
              <a:gdLst/>
              <a:ahLst/>
              <a:cxnLst/>
              <a:rect l="l" t="t" r="r" b="b"/>
              <a:pathLst>
                <a:path w="1484930" h="1484930">
                  <a:moveTo>
                    <a:pt x="0" y="0"/>
                  </a:moveTo>
                  <a:lnTo>
                    <a:pt x="1484930" y="0"/>
                  </a:lnTo>
                  <a:lnTo>
                    <a:pt x="1484930" y="1484930"/>
                  </a:lnTo>
                  <a:lnTo>
                    <a:pt x="0" y="1484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3922655" y="3632365"/>
              <a:ext cx="2245197" cy="681395"/>
            </a:xfrm>
            <a:custGeom>
              <a:avLst/>
              <a:gdLst/>
              <a:ahLst/>
              <a:cxnLst/>
              <a:rect l="l" t="t" r="r" b="b"/>
              <a:pathLst>
                <a:path w="2641698" h="801729">
                  <a:moveTo>
                    <a:pt x="0" y="0"/>
                  </a:moveTo>
                  <a:lnTo>
                    <a:pt x="2641698" y="0"/>
                  </a:lnTo>
                  <a:lnTo>
                    <a:pt x="2641698" y="801729"/>
                  </a:lnTo>
                  <a:lnTo>
                    <a:pt x="0" y="80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455745" y="2091625"/>
              <a:ext cx="1884427" cy="1152641"/>
            </a:xfrm>
            <a:custGeom>
              <a:avLst/>
              <a:gdLst/>
              <a:ahLst/>
              <a:cxnLst/>
              <a:rect l="l" t="t" r="r" b="b"/>
              <a:pathLst>
                <a:path w="2217216" h="1356197">
                  <a:moveTo>
                    <a:pt x="0" y="0"/>
                  </a:moveTo>
                  <a:lnTo>
                    <a:pt x="2217216" y="0"/>
                  </a:lnTo>
                  <a:lnTo>
                    <a:pt x="2217216" y="1356197"/>
                  </a:lnTo>
                  <a:lnTo>
                    <a:pt x="0" y="1356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5151" y="1896321"/>
            <a:ext cx="11600021" cy="5976660"/>
          </a:xfrm>
          <a:custGeom>
            <a:avLst/>
            <a:gdLst/>
            <a:ahLst/>
            <a:cxnLst/>
            <a:rect l="l" t="t" r="r" b="b"/>
            <a:pathLst>
              <a:path w="11600021" h="5976660">
                <a:moveTo>
                  <a:pt x="0" y="0"/>
                </a:moveTo>
                <a:lnTo>
                  <a:pt x="11600020" y="0"/>
                </a:lnTo>
                <a:lnTo>
                  <a:pt x="11600020" y="5976660"/>
                </a:lnTo>
                <a:lnTo>
                  <a:pt x="0" y="5976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55151" y="792159"/>
            <a:ext cx="9433692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8CA9AD"/>
                </a:solidFill>
                <a:latin typeface="DM Sans Bold"/>
              </a:rPr>
              <a:t>package.json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BUAT FILE SERVER.JS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04.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482016" y="-2080942"/>
            <a:ext cx="5450085" cy="4161883"/>
          </a:xfrm>
          <a:custGeom>
            <a:avLst/>
            <a:gdLst/>
            <a:ahLst/>
            <a:cxnLst/>
            <a:rect l="l" t="t" r="r" b="b"/>
            <a:pathLst>
              <a:path w="5450085" h="4161883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35714" y="3454667"/>
            <a:ext cx="10658371" cy="5709609"/>
          </a:xfrm>
          <a:custGeom>
            <a:avLst/>
            <a:gdLst/>
            <a:ahLst/>
            <a:cxnLst/>
            <a:rect l="l" t="t" r="r" b="b"/>
            <a:pathLst>
              <a:path w="10658371" h="5709609">
                <a:moveTo>
                  <a:pt x="0" y="0"/>
                </a:moveTo>
                <a:lnTo>
                  <a:pt x="10658372" y="0"/>
                </a:lnTo>
                <a:lnTo>
                  <a:pt x="10658372" y="5709609"/>
                </a:lnTo>
                <a:lnTo>
                  <a:pt x="0" y="5709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38669" y="1066800"/>
            <a:ext cx="6726444" cy="64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8CA9AD"/>
                </a:solidFill>
                <a:latin typeface="DM Sans Bold"/>
              </a:rPr>
              <a:t>A. SERVER.JS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8669" y="2133219"/>
            <a:ext cx="8426231" cy="94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Buat file </a:t>
            </a:r>
            <a:r>
              <a:rPr lang="en-US" sz="3400">
                <a:solidFill>
                  <a:srgbClr val="737373"/>
                </a:solidFill>
                <a:latin typeface="DM Sans Bold"/>
              </a:rPr>
              <a:t>server.js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 pada direktori yang sama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482016" y="-2080942"/>
            <a:ext cx="5450085" cy="4161883"/>
          </a:xfrm>
          <a:custGeom>
            <a:avLst/>
            <a:gdLst/>
            <a:ahLst/>
            <a:cxnLst/>
            <a:rect l="l" t="t" r="r" b="b"/>
            <a:pathLst>
              <a:path w="5450085" h="4161883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2338" y="820782"/>
            <a:ext cx="5588108" cy="2003127"/>
          </a:xfrm>
          <a:custGeom>
            <a:avLst/>
            <a:gdLst/>
            <a:ahLst/>
            <a:cxnLst/>
            <a:rect l="l" t="t" r="r" b="b"/>
            <a:pathLst>
              <a:path w="5588108" h="2003127">
                <a:moveTo>
                  <a:pt x="0" y="0"/>
                </a:moveTo>
                <a:lnTo>
                  <a:pt x="5588108" y="0"/>
                </a:lnTo>
                <a:lnTo>
                  <a:pt x="5588108" y="2003128"/>
                </a:lnTo>
                <a:lnTo>
                  <a:pt x="0" y="2003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31324" b="-3951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3652585"/>
            <a:ext cx="5588108" cy="975144"/>
          </a:xfrm>
          <a:custGeom>
            <a:avLst/>
            <a:gdLst/>
            <a:ahLst/>
            <a:cxnLst/>
            <a:rect l="l" t="t" r="r" b="b"/>
            <a:pathLst>
              <a:path w="5588108" h="975144">
                <a:moveTo>
                  <a:pt x="0" y="0"/>
                </a:moveTo>
                <a:lnTo>
                  <a:pt x="5588108" y="0"/>
                </a:lnTo>
                <a:lnTo>
                  <a:pt x="5588108" y="975144"/>
                </a:lnTo>
                <a:lnTo>
                  <a:pt x="0" y="975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8933" r="-367857" b="-92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001118" y="1595966"/>
            <a:ext cx="7601944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Import Library dan Model</a:t>
            </a:r>
          </a:p>
        </p:txBody>
      </p:sp>
      <p:sp>
        <p:nvSpPr>
          <p:cNvPr id="7" name="Freeform 7"/>
          <p:cNvSpPr/>
          <p:nvPr/>
        </p:nvSpPr>
        <p:spPr>
          <a:xfrm>
            <a:off x="1032338" y="5456404"/>
            <a:ext cx="5588108" cy="646299"/>
          </a:xfrm>
          <a:custGeom>
            <a:avLst/>
            <a:gdLst/>
            <a:ahLst/>
            <a:cxnLst/>
            <a:rect l="l" t="t" r="r" b="b"/>
            <a:pathLst>
              <a:path w="5588108" h="646299">
                <a:moveTo>
                  <a:pt x="0" y="0"/>
                </a:moveTo>
                <a:lnTo>
                  <a:pt x="5588108" y="0"/>
                </a:lnTo>
                <a:lnTo>
                  <a:pt x="5588108" y="646299"/>
                </a:lnTo>
                <a:lnTo>
                  <a:pt x="0" y="646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7902" r="-417653" b="-14897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993841" y="3913776"/>
            <a:ext cx="7601944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Konfigurasi CORS</a:t>
            </a:r>
          </a:p>
        </p:txBody>
      </p:sp>
      <p:sp>
        <p:nvSpPr>
          <p:cNvPr id="9" name="Freeform 9"/>
          <p:cNvSpPr/>
          <p:nvPr/>
        </p:nvSpPr>
        <p:spPr>
          <a:xfrm>
            <a:off x="1032338" y="6931378"/>
            <a:ext cx="5588108" cy="2534840"/>
          </a:xfrm>
          <a:custGeom>
            <a:avLst/>
            <a:gdLst/>
            <a:ahLst/>
            <a:cxnLst/>
            <a:rect l="l" t="t" r="r" b="b"/>
            <a:pathLst>
              <a:path w="5588108" h="2534840">
                <a:moveTo>
                  <a:pt x="0" y="0"/>
                </a:moveTo>
                <a:lnTo>
                  <a:pt x="5588108" y="0"/>
                </a:lnTo>
                <a:lnTo>
                  <a:pt x="5588108" y="2534840"/>
                </a:lnTo>
                <a:lnTo>
                  <a:pt x="0" y="25348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5526" r="-176288" b="-90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997479" y="5553173"/>
            <a:ext cx="7601944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Middleware untuk Parsing JSON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97479" y="7972417"/>
            <a:ext cx="7601944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Koneksi ke Mongoose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482016" y="-2080942"/>
            <a:ext cx="5450085" cy="4161883"/>
          </a:xfrm>
          <a:custGeom>
            <a:avLst/>
            <a:gdLst/>
            <a:ahLst/>
            <a:cxnLst/>
            <a:rect l="l" t="t" r="r" b="b"/>
            <a:pathLst>
              <a:path w="5450085" h="4161883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47055" y="2849683"/>
            <a:ext cx="7758124" cy="1867962"/>
          </a:xfrm>
          <a:custGeom>
            <a:avLst/>
            <a:gdLst/>
            <a:ahLst/>
            <a:cxnLst/>
            <a:rect l="l" t="t" r="r" b="b"/>
            <a:pathLst>
              <a:path w="7758124" h="1867962">
                <a:moveTo>
                  <a:pt x="0" y="0"/>
                </a:moveTo>
                <a:lnTo>
                  <a:pt x="7758124" y="0"/>
                </a:lnTo>
                <a:lnTo>
                  <a:pt x="7758124" y="1867961"/>
                </a:lnTo>
                <a:lnTo>
                  <a:pt x="0" y="186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0138" b="-1133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27749" y="3721958"/>
            <a:ext cx="7601944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Konfigurasi Route Dasar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4412" y="6874062"/>
            <a:ext cx="7601944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Menjalankan Server</a:t>
            </a:r>
          </a:p>
        </p:txBody>
      </p:sp>
      <p:sp>
        <p:nvSpPr>
          <p:cNvPr id="7" name="Freeform 7"/>
          <p:cNvSpPr/>
          <p:nvPr/>
        </p:nvSpPr>
        <p:spPr>
          <a:xfrm>
            <a:off x="8369513" y="6013044"/>
            <a:ext cx="9635666" cy="1664886"/>
          </a:xfrm>
          <a:custGeom>
            <a:avLst/>
            <a:gdLst/>
            <a:ahLst/>
            <a:cxnLst/>
            <a:rect l="l" t="t" r="r" b="b"/>
            <a:pathLst>
              <a:path w="9635666" h="1664886">
                <a:moveTo>
                  <a:pt x="0" y="0"/>
                </a:moveTo>
                <a:lnTo>
                  <a:pt x="9635666" y="0"/>
                </a:lnTo>
                <a:lnTo>
                  <a:pt x="9635666" y="1664886"/>
                </a:lnTo>
                <a:lnTo>
                  <a:pt x="0" y="1664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9096" r="-12831" b="-103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INSTALL NODEMON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05.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4646" y="4984008"/>
            <a:ext cx="11811676" cy="2277533"/>
          </a:xfrm>
          <a:custGeom>
            <a:avLst/>
            <a:gdLst/>
            <a:ahLst/>
            <a:cxnLst/>
            <a:rect l="l" t="t" r="r" b="b"/>
            <a:pathLst>
              <a:path w="11811676" h="2277533">
                <a:moveTo>
                  <a:pt x="0" y="0"/>
                </a:moveTo>
                <a:lnTo>
                  <a:pt x="11811676" y="0"/>
                </a:lnTo>
                <a:lnTo>
                  <a:pt x="11811676" y="2277534"/>
                </a:lnTo>
                <a:lnTo>
                  <a:pt x="0" y="2277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948844" y="1557679"/>
            <a:ext cx="7708698" cy="141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Perintah ini digunakan untuk menginstall </a:t>
            </a:r>
            <a:r>
              <a:rPr lang="en-US" sz="3400">
                <a:solidFill>
                  <a:srgbClr val="737373"/>
                </a:solidFill>
                <a:latin typeface="DM Sans Italics"/>
              </a:rPr>
              <a:t>package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 </a:t>
            </a:r>
            <a:r>
              <a:rPr lang="en-US" sz="3400">
                <a:solidFill>
                  <a:srgbClr val="737373"/>
                </a:solidFill>
                <a:latin typeface="DM Sans Bold"/>
              </a:rPr>
              <a:t>nodemon 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sebagai </a:t>
            </a:r>
            <a:r>
              <a:rPr lang="en-US" sz="3400">
                <a:solidFill>
                  <a:srgbClr val="737373"/>
                </a:solidFill>
                <a:latin typeface="DM Sans Italics"/>
              </a:rPr>
              <a:t>development dependency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85326" y="1028700"/>
            <a:ext cx="10673974" cy="3274969"/>
          </a:xfrm>
          <a:custGeom>
            <a:avLst/>
            <a:gdLst/>
            <a:ahLst/>
            <a:cxnLst/>
            <a:rect l="l" t="t" r="r" b="b"/>
            <a:pathLst>
              <a:path w="10673974" h="3274969">
                <a:moveTo>
                  <a:pt x="0" y="0"/>
                </a:moveTo>
                <a:lnTo>
                  <a:pt x="10673974" y="0"/>
                </a:lnTo>
                <a:lnTo>
                  <a:pt x="10673974" y="3274969"/>
                </a:lnTo>
                <a:lnTo>
                  <a:pt x="0" y="3274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5172075"/>
            <a:ext cx="11240478" cy="32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Tambahkan </a:t>
            </a:r>
          </a:p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“dev” : “nodemon server.js”, </a:t>
            </a:r>
          </a:p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pada bagian scripts di file </a:t>
            </a:r>
            <a:r>
              <a:rPr lang="en-US" sz="3400">
                <a:solidFill>
                  <a:srgbClr val="737373"/>
                </a:solidFill>
                <a:latin typeface="DM Sans Bold"/>
              </a:rPr>
              <a:t>package.json</a:t>
            </a:r>
          </a:p>
          <a:p>
            <a:pPr algn="just">
              <a:lnSpc>
                <a:spcPts val="3740"/>
              </a:lnSpc>
            </a:pPr>
            <a:endParaRPr lang="en-US" sz="3400">
              <a:solidFill>
                <a:srgbClr val="737373"/>
              </a:solidFill>
              <a:latin typeface="DM Sans Bold"/>
            </a:endParaRPr>
          </a:p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nodemon 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berfungsi untuk mengawasi perubahan file “server.js” dan memulai ulang server secara otomatis jika ada perubahan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PACKAGES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06.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506966"/>
            <a:ext cx="16517008" cy="608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Buat 3 Folder</a:t>
            </a:r>
          </a:p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config</a:t>
            </a:r>
          </a:p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controllers</a:t>
            </a:r>
          </a:p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models</a:t>
            </a:r>
          </a:p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routes</a:t>
            </a:r>
          </a:p>
          <a:p>
            <a:pPr algn="just">
              <a:lnSpc>
                <a:spcPts val="3740"/>
              </a:lnSpc>
            </a:pPr>
            <a:endParaRPr lang="en-US" sz="3400">
              <a:solidFill>
                <a:srgbClr val="737373"/>
              </a:solidFill>
              <a:latin typeface="DM Sans Bold"/>
            </a:endParaRPr>
          </a:p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 Bold"/>
              </a:rPr>
              <a:t>config 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untuk menyimpan konfigurasi, </a:t>
            </a:r>
            <a:r>
              <a:rPr lang="en-US" sz="3400">
                <a:solidFill>
                  <a:srgbClr val="737373"/>
                </a:solidFill>
                <a:latin typeface="DM Sans Bold"/>
              </a:rPr>
              <a:t>controllers 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untuk </a:t>
            </a:r>
            <a:r>
              <a:rPr lang="en-US" sz="3400">
                <a:solidFill>
                  <a:srgbClr val="737373"/>
                </a:solidFill>
                <a:latin typeface="DM Sans Italics"/>
              </a:rPr>
              <a:t>handling request,, </a:t>
            </a:r>
            <a:r>
              <a:rPr lang="en-US" sz="3400">
                <a:solidFill>
                  <a:srgbClr val="737373"/>
                </a:solidFill>
                <a:latin typeface="DM Sans Bold"/>
              </a:rPr>
              <a:t>models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 untuk database (manipulasi data dan sebagainya), dan </a:t>
            </a:r>
            <a:r>
              <a:rPr lang="en-US" sz="3400">
                <a:solidFill>
                  <a:srgbClr val="737373"/>
                </a:solidFill>
                <a:latin typeface="DM Sans Bold"/>
              </a:rPr>
              <a:t>rooutes </a:t>
            </a:r>
            <a:r>
              <a:rPr lang="en-US" sz="3400">
                <a:solidFill>
                  <a:srgbClr val="737373"/>
                </a:solidFill>
                <a:latin typeface="DM Sans"/>
              </a:rPr>
              <a:t>untuk mendefinisikan dan mengatur endpoint atau URL yang dapat diakses oleh aplikasi</a:t>
            </a:r>
          </a:p>
          <a:p>
            <a:pPr algn="just">
              <a:lnSpc>
                <a:spcPts val="3740"/>
              </a:lnSpc>
            </a:pPr>
            <a:endParaRPr lang="en-US" sz="3400">
              <a:solidFill>
                <a:srgbClr val="737373"/>
              </a:solidFill>
              <a:latin typeface="DM Sans"/>
            </a:endParaRPr>
          </a:p>
          <a:p>
            <a:pPr algn="just">
              <a:lnSpc>
                <a:spcPts val="3740"/>
              </a:lnSpc>
            </a:pPr>
            <a:endParaRPr lang="en-US" sz="3400">
              <a:solidFill>
                <a:srgbClr val="737373"/>
              </a:solidFill>
              <a:latin typeface="DM Sans"/>
            </a:endParaRPr>
          </a:p>
          <a:p>
            <a:pPr algn="just">
              <a:lnSpc>
                <a:spcPts val="3740"/>
              </a:lnSpc>
            </a:pPr>
            <a:endParaRPr lang="en-US" sz="3400">
              <a:solidFill>
                <a:srgbClr val="737373"/>
              </a:solidFill>
              <a:latin typeface="DM Sans"/>
            </a:endParaRPr>
          </a:p>
          <a:p>
            <a:pPr algn="just">
              <a:lnSpc>
                <a:spcPts val="3740"/>
              </a:lnSpc>
            </a:pPr>
            <a:endParaRPr lang="en-US" sz="3400">
              <a:solidFill>
                <a:srgbClr val="737373"/>
              </a:solidFill>
              <a:latin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563097" y="716562"/>
            <a:ext cx="8118906" cy="5690173"/>
          </a:xfrm>
          <a:custGeom>
            <a:avLst/>
            <a:gdLst/>
            <a:ahLst/>
            <a:cxnLst/>
            <a:rect l="l" t="t" r="r" b="b"/>
            <a:pathLst>
              <a:path w="8118906" h="5690173">
                <a:moveTo>
                  <a:pt x="0" y="0"/>
                </a:moveTo>
                <a:lnTo>
                  <a:pt x="8118906" y="0"/>
                </a:lnTo>
                <a:lnTo>
                  <a:pt x="8118906" y="5690174"/>
                </a:lnTo>
                <a:lnTo>
                  <a:pt x="0" y="5690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2750" y="2965450"/>
            <a:ext cx="17902500" cy="227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9"/>
              </a:lnSpc>
            </a:pPr>
            <a:r>
              <a:rPr lang="en-US" sz="15999">
                <a:solidFill>
                  <a:srgbClr val="FFFFFF"/>
                </a:solidFill>
                <a:latin typeface="DM Sans Bold"/>
              </a:rPr>
              <a:t>NODE.JS</a:t>
            </a:r>
          </a:p>
        </p:txBody>
      </p:sp>
      <p:sp>
        <p:nvSpPr>
          <p:cNvPr id="5" name="AutoShape 5"/>
          <p:cNvSpPr/>
          <p:nvPr/>
        </p:nvSpPr>
        <p:spPr>
          <a:xfrm>
            <a:off x="11325706" y="5826125"/>
            <a:ext cx="388210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3080189" y="5807075"/>
            <a:ext cx="388210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62294" y="5602602"/>
            <a:ext cx="4363413" cy="52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DM Sans"/>
              </a:rPr>
              <a:t>Download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"/>
              </a:rPr>
              <a:t>CONFIG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07.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502188"/>
            <a:ext cx="6177294" cy="1413449"/>
          </a:xfrm>
          <a:custGeom>
            <a:avLst/>
            <a:gdLst/>
            <a:ahLst/>
            <a:cxnLst/>
            <a:rect l="l" t="t" r="r" b="b"/>
            <a:pathLst>
              <a:path w="6177294" h="1413449">
                <a:moveTo>
                  <a:pt x="0" y="0"/>
                </a:moveTo>
                <a:lnTo>
                  <a:pt x="6177294" y="0"/>
                </a:lnTo>
                <a:lnTo>
                  <a:pt x="6177294" y="1413449"/>
                </a:lnTo>
                <a:lnTo>
                  <a:pt x="0" y="1413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143500"/>
            <a:ext cx="10157400" cy="3357818"/>
          </a:xfrm>
          <a:custGeom>
            <a:avLst/>
            <a:gdLst/>
            <a:ahLst/>
            <a:cxnLst/>
            <a:rect l="l" t="t" r="r" b="b"/>
            <a:pathLst>
              <a:path w="10157400" h="3357818">
                <a:moveTo>
                  <a:pt x="0" y="0"/>
                </a:moveTo>
                <a:lnTo>
                  <a:pt x="10157400" y="0"/>
                </a:lnTo>
                <a:lnTo>
                  <a:pt x="10157400" y="3357818"/>
                </a:lnTo>
                <a:lnTo>
                  <a:pt x="0" y="3357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8111" y="721594"/>
            <a:ext cx="9427598" cy="188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database.js</a:t>
            </a:r>
          </a:p>
          <a:p>
            <a:pPr algn="r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 Bold"/>
            </a:endParaRPr>
          </a:p>
          <a:p>
            <a:pPr algn="r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berisi informasi tentang cara terhubung ke database MongoDBS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980208"/>
            <a:ext cx="11180362" cy="5737381"/>
          </a:xfrm>
          <a:custGeom>
            <a:avLst/>
            <a:gdLst/>
            <a:ahLst/>
            <a:cxnLst/>
            <a:rect l="l" t="t" r="r" b="b"/>
            <a:pathLst>
              <a:path w="11180362" h="5737381">
                <a:moveTo>
                  <a:pt x="0" y="0"/>
                </a:moveTo>
                <a:lnTo>
                  <a:pt x="11180362" y="0"/>
                </a:lnTo>
                <a:lnTo>
                  <a:pt x="11180362" y="5737381"/>
                </a:lnTo>
                <a:lnTo>
                  <a:pt x="0" y="5737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279335" y="4346215"/>
            <a:ext cx="7025228" cy="3352074"/>
          </a:xfrm>
          <a:custGeom>
            <a:avLst/>
            <a:gdLst/>
            <a:ahLst/>
            <a:cxnLst/>
            <a:rect l="l" t="t" r="r" b="b"/>
            <a:pathLst>
              <a:path w="7025228" h="3352074">
                <a:moveTo>
                  <a:pt x="0" y="0"/>
                </a:moveTo>
                <a:lnTo>
                  <a:pt x="7025227" y="0"/>
                </a:lnTo>
                <a:lnTo>
                  <a:pt x="7025227" y="3352074"/>
                </a:lnTo>
                <a:lnTo>
                  <a:pt x="0" y="3352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66675" cap="rnd">
            <a:solidFill>
              <a:srgbClr val="D9D9D9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8111" y="721594"/>
            <a:ext cx="9427598" cy="281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server.js</a:t>
            </a:r>
          </a:p>
          <a:p>
            <a:pPr algn="r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 Bold"/>
            </a:endParaRPr>
          </a:p>
          <a:p>
            <a:pPr algn="r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menghubungkan aplikasi Node.js dengan database MongoDB menggunakan Mongoose, yang merupakan ODM (Object Data Modeling) untuk MongoDB dan Node.js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82408" y="1028700"/>
            <a:ext cx="10542775" cy="6012085"/>
          </a:xfrm>
          <a:custGeom>
            <a:avLst/>
            <a:gdLst/>
            <a:ahLst/>
            <a:cxnLst/>
            <a:rect l="l" t="t" r="r" b="b"/>
            <a:pathLst>
              <a:path w="10542775" h="6012085">
                <a:moveTo>
                  <a:pt x="0" y="0"/>
                </a:moveTo>
                <a:lnTo>
                  <a:pt x="10542776" y="0"/>
                </a:lnTo>
                <a:lnTo>
                  <a:pt x="10542776" y="6012085"/>
                </a:lnTo>
                <a:lnTo>
                  <a:pt x="0" y="6012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240" y="5172075"/>
            <a:ext cx="5731898" cy="188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buka MongoDB compass</a:t>
            </a:r>
          </a:p>
          <a:p>
            <a:pPr algn="just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 Bold"/>
            </a:endParaRP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dan klik </a:t>
            </a:r>
            <a:r>
              <a:rPr lang="en-US" sz="3399">
                <a:solidFill>
                  <a:srgbClr val="737373"/>
                </a:solidFill>
                <a:latin typeface="DM Sans Bold"/>
              </a:rPr>
              <a:t>connect</a:t>
            </a:r>
          </a:p>
          <a:p>
            <a:pPr algn="just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768848" y="4143633"/>
            <a:ext cx="166875" cy="292122"/>
          </a:xfrm>
          <a:custGeom>
            <a:avLst/>
            <a:gdLst/>
            <a:ahLst/>
            <a:cxnLst/>
            <a:rect l="l" t="t" r="r" b="b"/>
            <a:pathLst>
              <a:path w="166875" h="292122">
                <a:moveTo>
                  <a:pt x="0" y="0"/>
                </a:moveTo>
                <a:lnTo>
                  <a:pt x="166875" y="0"/>
                </a:lnTo>
                <a:lnTo>
                  <a:pt x="166875" y="292123"/>
                </a:lnTo>
                <a:lnTo>
                  <a:pt x="0" y="2921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82408" y="1019859"/>
            <a:ext cx="10542775" cy="5374112"/>
          </a:xfrm>
          <a:custGeom>
            <a:avLst/>
            <a:gdLst/>
            <a:ahLst/>
            <a:cxnLst/>
            <a:rect l="l" t="t" r="r" b="b"/>
            <a:pathLst>
              <a:path w="10542775" h="5374112">
                <a:moveTo>
                  <a:pt x="0" y="0"/>
                </a:moveTo>
                <a:lnTo>
                  <a:pt x="10542776" y="0"/>
                </a:lnTo>
                <a:lnTo>
                  <a:pt x="10542776" y="5374112"/>
                </a:lnTo>
                <a:lnTo>
                  <a:pt x="0" y="5374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240" y="5172075"/>
            <a:ext cx="5731898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database sudah termigrasi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"/>
              </a:rPr>
              <a:t>CONTROLLERS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08.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5492" y="3580875"/>
            <a:ext cx="4389395" cy="1161899"/>
          </a:xfrm>
          <a:custGeom>
            <a:avLst/>
            <a:gdLst/>
            <a:ahLst/>
            <a:cxnLst/>
            <a:rect l="l" t="t" r="r" b="b"/>
            <a:pathLst>
              <a:path w="4389395" h="1161899">
                <a:moveTo>
                  <a:pt x="0" y="0"/>
                </a:moveTo>
                <a:lnTo>
                  <a:pt x="4389394" y="0"/>
                </a:lnTo>
                <a:lnTo>
                  <a:pt x="4389394" y="1161899"/>
                </a:lnTo>
                <a:lnTo>
                  <a:pt x="0" y="1161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891750" y="540415"/>
            <a:ext cx="11367550" cy="5821200"/>
          </a:xfrm>
          <a:custGeom>
            <a:avLst/>
            <a:gdLst/>
            <a:ahLst/>
            <a:cxnLst/>
            <a:rect l="l" t="t" r="r" b="b"/>
            <a:pathLst>
              <a:path w="11367550" h="5821200">
                <a:moveTo>
                  <a:pt x="0" y="0"/>
                </a:moveTo>
                <a:lnTo>
                  <a:pt x="11367550" y="0"/>
                </a:lnTo>
                <a:lnTo>
                  <a:pt x="11367550" y="5821201"/>
                </a:lnTo>
                <a:lnTo>
                  <a:pt x="0" y="582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891750" y="6509251"/>
            <a:ext cx="11367550" cy="3228355"/>
          </a:xfrm>
          <a:custGeom>
            <a:avLst/>
            <a:gdLst/>
            <a:ahLst/>
            <a:cxnLst/>
            <a:rect l="l" t="t" r="r" b="b"/>
            <a:pathLst>
              <a:path w="11367550" h="3228355">
                <a:moveTo>
                  <a:pt x="0" y="0"/>
                </a:moveTo>
                <a:lnTo>
                  <a:pt x="11367550" y="0"/>
                </a:lnTo>
                <a:lnTo>
                  <a:pt x="11367550" y="3228355"/>
                </a:lnTo>
                <a:lnTo>
                  <a:pt x="0" y="32283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01040"/>
            <a:ext cx="13008998" cy="654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findAll :</a:t>
            </a: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untuk mengambil semua data customer dari database</a:t>
            </a:r>
          </a:p>
          <a:p>
            <a:pPr algn="just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"/>
            </a:endParaRP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show :</a:t>
            </a: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untuk mengambil data pelanggan berdasarkan ID</a:t>
            </a:r>
          </a:p>
          <a:p>
            <a:pPr algn="just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"/>
            </a:endParaRP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create :</a:t>
            </a: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membuat </a:t>
            </a:r>
            <a:r>
              <a:rPr lang="en-US" sz="3399">
                <a:solidFill>
                  <a:srgbClr val="737373"/>
                </a:solidFill>
                <a:latin typeface="DM Sans Italics"/>
              </a:rPr>
              <a:t>entry</a:t>
            </a:r>
            <a:r>
              <a:rPr lang="en-US" sz="3399">
                <a:solidFill>
                  <a:srgbClr val="737373"/>
                </a:solidFill>
                <a:latin typeface="DM Sans Bold Italics"/>
              </a:rPr>
              <a:t> </a:t>
            </a:r>
            <a:r>
              <a:rPr lang="en-US" sz="3399">
                <a:solidFill>
                  <a:srgbClr val="737373"/>
                </a:solidFill>
                <a:latin typeface="DM Sans"/>
              </a:rPr>
              <a:t>baru dalam database</a:t>
            </a:r>
          </a:p>
          <a:p>
            <a:pPr algn="just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"/>
            </a:endParaRP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update</a:t>
            </a: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memperbarui data pelanggan</a:t>
            </a:r>
          </a:p>
          <a:p>
            <a:pPr algn="just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"/>
            </a:endParaRP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delete :</a:t>
            </a: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menghapus data pelanggan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"/>
              </a:rPr>
              <a:t>MODELS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09.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77226" y="2374760"/>
            <a:ext cx="7533547" cy="2768740"/>
          </a:xfrm>
          <a:custGeom>
            <a:avLst/>
            <a:gdLst/>
            <a:ahLst/>
            <a:cxnLst/>
            <a:rect l="l" t="t" r="r" b="b"/>
            <a:pathLst>
              <a:path w="7533547" h="2768740">
                <a:moveTo>
                  <a:pt x="0" y="0"/>
                </a:moveTo>
                <a:lnTo>
                  <a:pt x="7533548" y="0"/>
                </a:lnTo>
                <a:lnTo>
                  <a:pt x="7533548" y="2768740"/>
                </a:lnTo>
                <a:lnTo>
                  <a:pt x="0" y="276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85281" y="5882597"/>
            <a:ext cx="4917438" cy="281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models</a:t>
            </a:r>
          </a:p>
          <a:p>
            <a:pPr algn="ctr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 Bold"/>
            </a:endParaRPr>
          </a:p>
          <a:p>
            <a:pPr algn="ctr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 berisi definisi skema dan model-model untuk entitas yang akan diatur dalam database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40249" y="4536730"/>
            <a:ext cx="7407502" cy="3765480"/>
          </a:xfrm>
          <a:custGeom>
            <a:avLst/>
            <a:gdLst/>
            <a:ahLst/>
            <a:cxnLst/>
            <a:rect l="l" t="t" r="r" b="b"/>
            <a:pathLst>
              <a:path w="7407502" h="3765480">
                <a:moveTo>
                  <a:pt x="0" y="0"/>
                </a:moveTo>
                <a:lnTo>
                  <a:pt x="7407502" y="0"/>
                </a:lnTo>
                <a:lnTo>
                  <a:pt x="7407502" y="3765480"/>
                </a:lnTo>
                <a:lnTo>
                  <a:pt x="0" y="3765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76378" y="6059581"/>
            <a:ext cx="141859" cy="248331"/>
          </a:xfrm>
          <a:custGeom>
            <a:avLst/>
            <a:gdLst/>
            <a:ahLst/>
            <a:cxnLst/>
            <a:rect l="l" t="t" r="r" b="b"/>
            <a:pathLst>
              <a:path w="141859" h="248331">
                <a:moveTo>
                  <a:pt x="0" y="0"/>
                </a:moveTo>
                <a:lnTo>
                  <a:pt x="141859" y="0"/>
                </a:lnTo>
                <a:lnTo>
                  <a:pt x="141859" y="248331"/>
                </a:lnTo>
                <a:lnTo>
                  <a:pt x="0" y="24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66800"/>
            <a:ext cx="9989427" cy="64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8CA9AD"/>
                </a:solidFill>
                <a:latin typeface="DM Sans Bold"/>
              </a:rPr>
              <a:t>DOWNLOAD NODE.JS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62965"/>
            <a:ext cx="12037111" cy="150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dirty="0" err="1">
                <a:solidFill>
                  <a:srgbClr val="737373"/>
                </a:solidFill>
                <a:latin typeface="DM Sans"/>
              </a:rPr>
              <a:t>Menuju</a:t>
            </a:r>
            <a:r>
              <a:rPr lang="en-US" sz="3500" dirty="0">
                <a:solidFill>
                  <a:srgbClr val="737373"/>
                </a:solidFill>
                <a:latin typeface="DM Sans"/>
              </a:rPr>
              <a:t> </a:t>
            </a:r>
            <a:r>
              <a:rPr lang="en-US" sz="3500" dirty="0" err="1">
                <a:solidFill>
                  <a:srgbClr val="737373"/>
                </a:solidFill>
                <a:latin typeface="DM Sans"/>
              </a:rPr>
              <a:t>halaman</a:t>
            </a:r>
            <a:r>
              <a:rPr lang="en-US" sz="3500" dirty="0">
                <a:solidFill>
                  <a:srgbClr val="737373"/>
                </a:solidFill>
                <a:latin typeface="DM Sans"/>
              </a:rPr>
              <a:t> download node.js :</a:t>
            </a:r>
          </a:p>
          <a:p>
            <a:pPr>
              <a:lnSpc>
                <a:spcPts val="3850"/>
              </a:lnSpc>
            </a:pPr>
            <a:endParaRPr lang="en-US" sz="3500" dirty="0">
              <a:solidFill>
                <a:srgbClr val="737373"/>
              </a:solidFill>
              <a:latin typeface="DM Sans"/>
            </a:endParaRPr>
          </a:p>
          <a:p>
            <a:pPr>
              <a:lnSpc>
                <a:spcPts val="3850"/>
              </a:lnSpc>
            </a:pPr>
            <a:r>
              <a:rPr lang="en-US" sz="3500" u="sng" dirty="0">
                <a:solidFill>
                  <a:srgbClr val="8E8E8E"/>
                </a:solidFill>
                <a:latin typeface="DM Sans"/>
                <a:hlinkClick r:id="rId7" tooltip="https://nodejs.org/en/downloa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https://nodejs.org/en/download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20609" y="1028700"/>
            <a:ext cx="12025100" cy="6063745"/>
          </a:xfrm>
          <a:custGeom>
            <a:avLst/>
            <a:gdLst/>
            <a:ahLst/>
            <a:cxnLst/>
            <a:rect l="l" t="t" r="r" b="b"/>
            <a:pathLst>
              <a:path w="12025100" h="6063745">
                <a:moveTo>
                  <a:pt x="0" y="0"/>
                </a:moveTo>
                <a:lnTo>
                  <a:pt x="12025099" y="0"/>
                </a:lnTo>
                <a:lnTo>
                  <a:pt x="12025099" y="6063745"/>
                </a:lnTo>
                <a:lnTo>
                  <a:pt x="0" y="606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240" y="3982115"/>
            <a:ext cx="4917438" cy="328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customer.model.js</a:t>
            </a:r>
          </a:p>
          <a:p>
            <a:pPr algn="just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 Bold"/>
            </a:endParaRPr>
          </a:p>
          <a:p>
            <a:pPr algn="just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 Bold"/>
            </a:endParaRP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mendefinisikan model untuk customer dengan menggunakan MongoDB untuk databasenya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610100"/>
            <a:ext cx="11781844" cy="3177676"/>
          </a:xfrm>
          <a:custGeom>
            <a:avLst/>
            <a:gdLst/>
            <a:ahLst/>
            <a:cxnLst/>
            <a:rect l="l" t="t" r="r" b="b"/>
            <a:pathLst>
              <a:path w="11781844" h="3177676">
                <a:moveTo>
                  <a:pt x="0" y="0"/>
                </a:moveTo>
                <a:lnTo>
                  <a:pt x="11781844" y="0"/>
                </a:lnTo>
                <a:lnTo>
                  <a:pt x="11781844" y="3177676"/>
                </a:lnTo>
                <a:lnTo>
                  <a:pt x="0" y="3177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37071" y="461646"/>
            <a:ext cx="10708638" cy="281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index.js</a:t>
            </a:r>
          </a:p>
          <a:p>
            <a:pPr algn="just"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 Bold"/>
            </a:endParaRPr>
          </a:p>
          <a:p>
            <a:pPr algn="just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Mengatur konfigurasi awal untuk koneksi MongoDB dalam aplikasi Node.js. dengan mengimpor modul Mongoose dan URL koneksi MongoDB dari file konfigurasi, serta menginisialisasi model customer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"/>
              </a:rPr>
              <a:t>ROUTES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09.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52599" y="661405"/>
            <a:ext cx="5506701" cy="1488936"/>
          </a:xfrm>
          <a:custGeom>
            <a:avLst/>
            <a:gdLst/>
            <a:ahLst/>
            <a:cxnLst/>
            <a:rect l="l" t="t" r="r" b="b"/>
            <a:pathLst>
              <a:path w="5506701" h="1488936">
                <a:moveTo>
                  <a:pt x="0" y="0"/>
                </a:moveTo>
                <a:lnTo>
                  <a:pt x="5506701" y="0"/>
                </a:lnTo>
                <a:lnTo>
                  <a:pt x="5506701" y="1488936"/>
                </a:lnTo>
                <a:lnTo>
                  <a:pt x="0" y="148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17330" y="2299971"/>
            <a:ext cx="9641970" cy="5128707"/>
          </a:xfrm>
          <a:custGeom>
            <a:avLst/>
            <a:gdLst/>
            <a:ahLst/>
            <a:cxnLst/>
            <a:rect l="l" t="t" r="r" b="b"/>
            <a:pathLst>
              <a:path w="9641970" h="5128707">
                <a:moveTo>
                  <a:pt x="0" y="0"/>
                </a:moveTo>
                <a:lnTo>
                  <a:pt x="9641970" y="0"/>
                </a:lnTo>
                <a:lnTo>
                  <a:pt x="9641970" y="5128708"/>
                </a:lnTo>
                <a:lnTo>
                  <a:pt x="0" y="5128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7190" y="5172075"/>
            <a:ext cx="6822438" cy="374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menentukan rute-rute API untuk operasi CRUD pada data customer.</a:t>
            </a:r>
          </a:p>
          <a:p>
            <a:pPr>
              <a:lnSpc>
                <a:spcPts val="3739"/>
              </a:lnSpc>
            </a:pPr>
            <a:endParaRPr lang="en-US" sz="3399">
              <a:solidFill>
                <a:srgbClr val="737373"/>
              </a:solidFill>
              <a:latin typeface="DM Sans"/>
            </a:endParaRPr>
          </a:p>
          <a:p>
            <a:pPr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Setiap rute diarahkan ke fungsi yang terdefinisi di </a:t>
            </a:r>
            <a:r>
              <a:rPr lang="en-US" sz="3399">
                <a:solidFill>
                  <a:srgbClr val="737373"/>
                </a:solidFill>
                <a:latin typeface="DM Sans Bold"/>
              </a:rPr>
              <a:t>customer.controller.js </a:t>
            </a:r>
            <a:r>
              <a:rPr lang="en-US" sz="3399">
                <a:solidFill>
                  <a:srgbClr val="737373"/>
                </a:solidFill>
                <a:latin typeface="DM Sans"/>
              </a:rPr>
              <a:t>(fungsi-fungsi uuntuk CRUD)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11482" y="5036659"/>
            <a:ext cx="11124133" cy="940698"/>
          </a:xfrm>
          <a:custGeom>
            <a:avLst/>
            <a:gdLst/>
            <a:ahLst/>
            <a:cxnLst/>
            <a:rect l="l" t="t" r="r" b="b"/>
            <a:pathLst>
              <a:path w="11124133" h="940698">
                <a:moveTo>
                  <a:pt x="0" y="0"/>
                </a:moveTo>
                <a:lnTo>
                  <a:pt x="11124133" y="0"/>
                </a:lnTo>
                <a:lnTo>
                  <a:pt x="11124133" y="940699"/>
                </a:lnTo>
                <a:lnTo>
                  <a:pt x="0" y="940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13177" y="3398043"/>
            <a:ext cx="6822438" cy="94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"/>
              </a:rPr>
              <a:t>tambahkah </a:t>
            </a:r>
            <a:r>
              <a:rPr lang="en-US" sz="3399">
                <a:solidFill>
                  <a:srgbClr val="737373"/>
                </a:solidFill>
                <a:latin typeface="DM Sans Bold"/>
              </a:rPr>
              <a:t>source code </a:t>
            </a:r>
            <a:r>
              <a:rPr lang="en-US" sz="3399">
                <a:solidFill>
                  <a:srgbClr val="737373"/>
                </a:solidFill>
                <a:latin typeface="DM Sans"/>
              </a:rPr>
              <a:t>berikut pada file </a:t>
            </a:r>
            <a:r>
              <a:rPr lang="en-US" sz="3399">
                <a:solidFill>
                  <a:srgbClr val="737373"/>
                </a:solidFill>
                <a:latin typeface="DM Sans Bold"/>
              </a:rPr>
              <a:t>server.js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82001" y="3284852"/>
            <a:ext cx="13123998" cy="227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9"/>
              </a:lnSpc>
            </a:pPr>
            <a:r>
              <a:rPr lang="en-US" sz="15999">
                <a:solidFill>
                  <a:srgbClr val="FFFFFF"/>
                </a:solidFill>
                <a:latin typeface="DM Sans Bold"/>
              </a:rPr>
              <a:t>CRUD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38294" y="5602602"/>
            <a:ext cx="7411413" cy="103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DM Sans"/>
              </a:rPr>
              <a:t>Operasi CRUD untuk mengelola data</a:t>
            </a:r>
          </a:p>
        </p:txBody>
      </p:sp>
      <p:sp>
        <p:nvSpPr>
          <p:cNvPr id="6" name="AutoShape 6"/>
          <p:cNvSpPr/>
          <p:nvPr/>
        </p:nvSpPr>
        <p:spPr>
          <a:xfrm>
            <a:off x="13156322" y="5826125"/>
            <a:ext cx="205148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3080189" y="5807075"/>
            <a:ext cx="205148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CREATE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01.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779036" y="1028700"/>
            <a:ext cx="77706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238162" y="2269529"/>
            <a:ext cx="11811676" cy="6226873"/>
          </a:xfrm>
          <a:custGeom>
            <a:avLst/>
            <a:gdLst/>
            <a:ahLst/>
            <a:cxnLst/>
            <a:rect l="l" t="t" r="r" b="b"/>
            <a:pathLst>
              <a:path w="11811676" h="6226873">
                <a:moveTo>
                  <a:pt x="0" y="0"/>
                </a:moveTo>
                <a:lnTo>
                  <a:pt x="11811676" y="0"/>
                </a:lnTo>
                <a:lnTo>
                  <a:pt x="11811676" y="6226873"/>
                </a:lnTo>
                <a:lnTo>
                  <a:pt x="0" y="6226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8605" y="802323"/>
            <a:ext cx="1890695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CREATE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779036" y="1028700"/>
            <a:ext cx="77706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238162" y="2145151"/>
            <a:ext cx="11811676" cy="5996697"/>
          </a:xfrm>
          <a:custGeom>
            <a:avLst/>
            <a:gdLst/>
            <a:ahLst/>
            <a:cxnLst/>
            <a:rect l="l" t="t" r="r" b="b"/>
            <a:pathLst>
              <a:path w="11811676" h="5996697">
                <a:moveTo>
                  <a:pt x="0" y="0"/>
                </a:moveTo>
                <a:lnTo>
                  <a:pt x="11811676" y="0"/>
                </a:lnTo>
                <a:lnTo>
                  <a:pt x="11811676" y="5996698"/>
                </a:lnTo>
                <a:lnTo>
                  <a:pt x="0" y="5996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8605" y="802323"/>
            <a:ext cx="1890695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CREATE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READ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02.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589642"/>
            <a:ext cx="7368806" cy="5699497"/>
          </a:xfrm>
          <a:custGeom>
            <a:avLst/>
            <a:gdLst/>
            <a:ahLst/>
            <a:cxnLst/>
            <a:rect l="l" t="t" r="r" b="b"/>
            <a:pathLst>
              <a:path w="7368806" h="5699497">
                <a:moveTo>
                  <a:pt x="0" y="0"/>
                </a:moveTo>
                <a:lnTo>
                  <a:pt x="7368806" y="0"/>
                </a:lnTo>
                <a:lnTo>
                  <a:pt x="7368806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78509" y="2584954"/>
            <a:ext cx="7272837" cy="5704186"/>
          </a:xfrm>
          <a:custGeom>
            <a:avLst/>
            <a:gdLst/>
            <a:ahLst/>
            <a:cxnLst/>
            <a:rect l="l" t="t" r="r" b="b"/>
            <a:pathLst>
              <a:path w="7272837" h="5704186">
                <a:moveTo>
                  <a:pt x="0" y="0"/>
                </a:moveTo>
                <a:lnTo>
                  <a:pt x="7272836" y="0"/>
                </a:lnTo>
                <a:lnTo>
                  <a:pt x="7272836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66800"/>
            <a:ext cx="9989427" cy="64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8CA9AD"/>
                </a:solidFill>
                <a:latin typeface="DM Sans Bold"/>
              </a:rPr>
              <a:t>INSTALASI NODE.JS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779036" y="1028700"/>
            <a:ext cx="77706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87230" y="2124958"/>
            <a:ext cx="9313540" cy="6037084"/>
          </a:xfrm>
          <a:custGeom>
            <a:avLst/>
            <a:gdLst/>
            <a:ahLst/>
            <a:cxnLst/>
            <a:rect l="l" t="t" r="r" b="b"/>
            <a:pathLst>
              <a:path w="9313540" h="6037084">
                <a:moveTo>
                  <a:pt x="0" y="0"/>
                </a:moveTo>
                <a:lnTo>
                  <a:pt x="9313540" y="0"/>
                </a:lnTo>
                <a:lnTo>
                  <a:pt x="9313540" y="6037084"/>
                </a:lnTo>
                <a:lnTo>
                  <a:pt x="0" y="6037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8605" y="802323"/>
            <a:ext cx="1890695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READ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779036" y="1028700"/>
            <a:ext cx="77706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27348" y="2117817"/>
            <a:ext cx="9233305" cy="6051366"/>
          </a:xfrm>
          <a:custGeom>
            <a:avLst/>
            <a:gdLst/>
            <a:ahLst/>
            <a:cxnLst/>
            <a:rect l="l" t="t" r="r" b="b"/>
            <a:pathLst>
              <a:path w="9233305" h="6051366">
                <a:moveTo>
                  <a:pt x="0" y="0"/>
                </a:moveTo>
                <a:lnTo>
                  <a:pt x="9233304" y="0"/>
                </a:lnTo>
                <a:lnTo>
                  <a:pt x="9233304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8605" y="802323"/>
            <a:ext cx="2590093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READ BY ID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UPDATE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03.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779036" y="1028700"/>
            <a:ext cx="77706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66661" y="2110720"/>
            <a:ext cx="9154677" cy="6065561"/>
          </a:xfrm>
          <a:custGeom>
            <a:avLst/>
            <a:gdLst/>
            <a:ahLst/>
            <a:cxnLst/>
            <a:rect l="l" t="t" r="r" b="b"/>
            <a:pathLst>
              <a:path w="9154677" h="6065561">
                <a:moveTo>
                  <a:pt x="0" y="0"/>
                </a:moveTo>
                <a:lnTo>
                  <a:pt x="9154678" y="0"/>
                </a:lnTo>
                <a:lnTo>
                  <a:pt x="9154678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8605" y="802323"/>
            <a:ext cx="1890695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UPDATE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779036" y="1028700"/>
            <a:ext cx="77706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776" y="2122913"/>
            <a:ext cx="9290449" cy="6041174"/>
          </a:xfrm>
          <a:custGeom>
            <a:avLst/>
            <a:gdLst/>
            <a:ahLst/>
            <a:cxnLst/>
            <a:rect l="l" t="t" r="r" b="b"/>
            <a:pathLst>
              <a:path w="9290449" h="6041174">
                <a:moveTo>
                  <a:pt x="0" y="0"/>
                </a:moveTo>
                <a:lnTo>
                  <a:pt x="9290448" y="0"/>
                </a:lnTo>
                <a:lnTo>
                  <a:pt x="9290448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8605" y="802323"/>
            <a:ext cx="1890695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UPDATE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1312" y="4124325"/>
            <a:ext cx="75719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DELETE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84785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03.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779036" y="1028700"/>
            <a:ext cx="77706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61093" y="2111731"/>
            <a:ext cx="9165813" cy="6063538"/>
          </a:xfrm>
          <a:custGeom>
            <a:avLst/>
            <a:gdLst/>
            <a:ahLst/>
            <a:cxnLst/>
            <a:rect l="l" t="t" r="r" b="b"/>
            <a:pathLst>
              <a:path w="9165813" h="6063538">
                <a:moveTo>
                  <a:pt x="0" y="0"/>
                </a:moveTo>
                <a:lnTo>
                  <a:pt x="9165814" y="0"/>
                </a:lnTo>
                <a:lnTo>
                  <a:pt x="9165814" y="6063538"/>
                </a:lnTo>
                <a:lnTo>
                  <a:pt x="0" y="6063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-1620857"/>
            <a:ext cx="16517008" cy="4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400">
                <a:solidFill>
                  <a:srgbClr val="737373"/>
                </a:solidFill>
                <a:latin typeface="DM Sans"/>
              </a:rPr>
              <a:t>databse.j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8605" y="802323"/>
            <a:ext cx="1890695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737373"/>
                </a:solidFill>
                <a:latin typeface="DM Sans Bold"/>
              </a:rPr>
              <a:t>DELETE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77912" y="3721101"/>
            <a:ext cx="5732176" cy="142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8CA9AD"/>
                </a:solidFill>
                <a:latin typeface="DM Sans Bold"/>
              </a:rPr>
              <a:t>GITHUB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21211" y="5162550"/>
            <a:ext cx="984557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u="sng" dirty="0">
                <a:solidFill>
                  <a:srgbClr val="8CA9AD"/>
                </a:solidFill>
                <a:latin typeface="DM Sans"/>
                <a:hlinkClick r:id="rId2" tooltip="https://github.com/AmirotulUmmah/mongodb-bd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https://github.com/AmirotulUmmah/mongodb-bdl</a:t>
            </a:r>
          </a:p>
        </p:txBody>
      </p:sp>
      <p:sp>
        <p:nvSpPr>
          <p:cNvPr id="4" name="Freeform 4"/>
          <p:cNvSpPr/>
          <p:nvPr/>
        </p:nvSpPr>
        <p:spPr>
          <a:xfrm>
            <a:off x="16236511" y="-11227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2482" y="3444875"/>
            <a:ext cx="14643036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5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</a:rPr>
              <a:t>TERIMA</a:t>
            </a:r>
          </a:p>
          <a:p>
            <a:pPr algn="ctr">
              <a:lnSpc>
                <a:spcPts val="1375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</a:rPr>
              <a:t>KASIH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-11227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13156322" y="7153817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3133183"/>
                </a:moveTo>
                <a:lnTo>
                  <a:pt x="4102978" y="3133183"/>
                </a:lnTo>
                <a:lnTo>
                  <a:pt x="4102978" y="0"/>
                </a:lnTo>
                <a:lnTo>
                  <a:pt x="0" y="0"/>
                </a:lnTo>
                <a:lnTo>
                  <a:pt x="0" y="31331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82001" y="3284852"/>
            <a:ext cx="13123998" cy="227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9"/>
              </a:lnSpc>
            </a:pPr>
            <a:r>
              <a:rPr lang="en-US" sz="15999">
                <a:solidFill>
                  <a:srgbClr val="FFFFFF"/>
                </a:solidFill>
                <a:latin typeface="DM Sans Bold"/>
              </a:rPr>
              <a:t>MONGODB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62294" y="5602602"/>
            <a:ext cx="4363413" cy="52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DM Sans"/>
              </a:rPr>
              <a:t>Instalasi </a:t>
            </a:r>
          </a:p>
        </p:txBody>
      </p:sp>
      <p:sp>
        <p:nvSpPr>
          <p:cNvPr id="6" name="AutoShape 6"/>
          <p:cNvSpPr/>
          <p:nvPr/>
        </p:nvSpPr>
        <p:spPr>
          <a:xfrm>
            <a:off x="11325706" y="5826125"/>
            <a:ext cx="388210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3080189" y="5807075"/>
            <a:ext cx="388210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28841" y="4515554"/>
            <a:ext cx="7430317" cy="3769338"/>
          </a:xfrm>
          <a:custGeom>
            <a:avLst/>
            <a:gdLst/>
            <a:ahLst/>
            <a:cxnLst/>
            <a:rect l="l" t="t" r="r" b="b"/>
            <a:pathLst>
              <a:path w="7430317" h="3769338">
                <a:moveTo>
                  <a:pt x="0" y="0"/>
                </a:moveTo>
                <a:lnTo>
                  <a:pt x="7430318" y="0"/>
                </a:lnTo>
                <a:lnTo>
                  <a:pt x="7430318" y="3769338"/>
                </a:lnTo>
                <a:lnTo>
                  <a:pt x="0" y="3769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63548" y="8138831"/>
            <a:ext cx="166875" cy="292122"/>
          </a:xfrm>
          <a:custGeom>
            <a:avLst/>
            <a:gdLst/>
            <a:ahLst/>
            <a:cxnLst/>
            <a:rect l="l" t="t" r="r" b="b"/>
            <a:pathLst>
              <a:path w="166875" h="292122">
                <a:moveTo>
                  <a:pt x="0" y="0"/>
                </a:moveTo>
                <a:lnTo>
                  <a:pt x="166875" y="0"/>
                </a:lnTo>
                <a:lnTo>
                  <a:pt x="166875" y="292122"/>
                </a:lnTo>
                <a:lnTo>
                  <a:pt x="0" y="292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66800"/>
            <a:ext cx="6726444" cy="64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8CA9AD"/>
                </a:solidFill>
                <a:latin typeface="DM Sans Bold"/>
              </a:rPr>
              <a:t>DOWNLOAD MONGODB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62965"/>
            <a:ext cx="12037111" cy="150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dirty="0" err="1">
                <a:solidFill>
                  <a:srgbClr val="737373"/>
                </a:solidFill>
                <a:latin typeface="DM Sans"/>
              </a:rPr>
              <a:t>Menuju</a:t>
            </a:r>
            <a:r>
              <a:rPr lang="en-US" sz="3500" dirty="0">
                <a:solidFill>
                  <a:srgbClr val="737373"/>
                </a:solidFill>
                <a:latin typeface="DM Sans"/>
              </a:rPr>
              <a:t> </a:t>
            </a:r>
            <a:r>
              <a:rPr lang="en-US" sz="3500" dirty="0" err="1">
                <a:solidFill>
                  <a:srgbClr val="737373"/>
                </a:solidFill>
                <a:latin typeface="DM Sans"/>
              </a:rPr>
              <a:t>halaman</a:t>
            </a:r>
            <a:r>
              <a:rPr lang="en-US" sz="3500" dirty="0">
                <a:solidFill>
                  <a:srgbClr val="737373"/>
                </a:solidFill>
                <a:latin typeface="DM Sans"/>
              </a:rPr>
              <a:t> download MongoDB :</a:t>
            </a:r>
          </a:p>
          <a:p>
            <a:pPr>
              <a:lnSpc>
                <a:spcPts val="3850"/>
              </a:lnSpc>
            </a:pPr>
            <a:endParaRPr lang="en-US" sz="3500" dirty="0">
              <a:solidFill>
                <a:srgbClr val="8E8E8E"/>
              </a:solidFill>
              <a:latin typeface="DM Sans"/>
            </a:endParaRPr>
          </a:p>
          <a:p>
            <a:pPr>
              <a:lnSpc>
                <a:spcPts val="3850"/>
              </a:lnSpc>
            </a:pPr>
            <a:r>
              <a:rPr lang="en-US" sz="3500" u="sng" dirty="0">
                <a:solidFill>
                  <a:srgbClr val="8E8E8E"/>
                </a:solidFill>
                <a:latin typeface="DM Sans"/>
                <a:hlinkClick r:id="rId7" tooltip="https://www.mongodb.com/try/download/commun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https://www.mongodb.com/try/download/community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4494" y="3083721"/>
            <a:ext cx="6726444" cy="5219545"/>
          </a:xfrm>
          <a:custGeom>
            <a:avLst/>
            <a:gdLst/>
            <a:ahLst/>
            <a:cxnLst/>
            <a:rect l="l" t="t" r="r" b="b"/>
            <a:pathLst>
              <a:path w="6726444" h="5219545">
                <a:moveTo>
                  <a:pt x="0" y="0"/>
                </a:moveTo>
                <a:lnTo>
                  <a:pt x="6726444" y="0"/>
                </a:lnTo>
                <a:lnTo>
                  <a:pt x="6726444" y="5219545"/>
                </a:lnTo>
                <a:lnTo>
                  <a:pt x="0" y="5219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51339" y="3083721"/>
            <a:ext cx="6659793" cy="5219545"/>
          </a:xfrm>
          <a:custGeom>
            <a:avLst/>
            <a:gdLst/>
            <a:ahLst/>
            <a:cxnLst/>
            <a:rect l="l" t="t" r="r" b="b"/>
            <a:pathLst>
              <a:path w="6659793" h="5219545">
                <a:moveTo>
                  <a:pt x="0" y="0"/>
                </a:moveTo>
                <a:lnTo>
                  <a:pt x="6659793" y="0"/>
                </a:lnTo>
                <a:lnTo>
                  <a:pt x="6659793" y="5219545"/>
                </a:lnTo>
                <a:lnTo>
                  <a:pt x="0" y="52195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66800"/>
            <a:ext cx="6726444" cy="64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8CA9AD"/>
                </a:solidFill>
                <a:latin typeface="DM Sans Bold"/>
              </a:rPr>
              <a:t>INSTALASI MONGODB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28841" y="4532872"/>
            <a:ext cx="7407502" cy="3769338"/>
          </a:xfrm>
          <a:custGeom>
            <a:avLst/>
            <a:gdLst/>
            <a:ahLst/>
            <a:cxnLst/>
            <a:rect l="l" t="t" r="r" b="b"/>
            <a:pathLst>
              <a:path w="7407502" h="3769338">
                <a:moveTo>
                  <a:pt x="0" y="0"/>
                </a:moveTo>
                <a:lnTo>
                  <a:pt x="7407502" y="0"/>
                </a:lnTo>
                <a:lnTo>
                  <a:pt x="7407502" y="3769338"/>
                </a:lnTo>
                <a:lnTo>
                  <a:pt x="0" y="3769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060563" y="8156149"/>
            <a:ext cx="166875" cy="292122"/>
          </a:xfrm>
          <a:custGeom>
            <a:avLst/>
            <a:gdLst/>
            <a:ahLst/>
            <a:cxnLst/>
            <a:rect l="l" t="t" r="r" b="b"/>
            <a:pathLst>
              <a:path w="166875" h="292122">
                <a:moveTo>
                  <a:pt x="0" y="0"/>
                </a:moveTo>
                <a:lnTo>
                  <a:pt x="166874" y="0"/>
                </a:lnTo>
                <a:lnTo>
                  <a:pt x="166874" y="292122"/>
                </a:lnTo>
                <a:lnTo>
                  <a:pt x="0" y="292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66800"/>
            <a:ext cx="9989427" cy="64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8CA9AD"/>
                </a:solidFill>
                <a:latin typeface="DM Sans Bold"/>
              </a:rPr>
              <a:t>DOWNLOAD MONGODB COMPASS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62965"/>
            <a:ext cx="12037111" cy="150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dirty="0" err="1">
                <a:solidFill>
                  <a:srgbClr val="737373"/>
                </a:solidFill>
                <a:latin typeface="DM Sans"/>
              </a:rPr>
              <a:t>Menuju</a:t>
            </a:r>
            <a:r>
              <a:rPr lang="en-US" sz="3500" dirty="0">
                <a:solidFill>
                  <a:srgbClr val="737373"/>
                </a:solidFill>
                <a:latin typeface="DM Sans"/>
              </a:rPr>
              <a:t> </a:t>
            </a:r>
            <a:r>
              <a:rPr lang="en-US" sz="3500" dirty="0" err="1">
                <a:solidFill>
                  <a:srgbClr val="737373"/>
                </a:solidFill>
                <a:latin typeface="DM Sans"/>
              </a:rPr>
              <a:t>halaman</a:t>
            </a:r>
            <a:r>
              <a:rPr lang="en-US" sz="3500" dirty="0">
                <a:solidFill>
                  <a:srgbClr val="737373"/>
                </a:solidFill>
                <a:latin typeface="DM Sans"/>
              </a:rPr>
              <a:t> download MongoDB :</a:t>
            </a:r>
          </a:p>
          <a:p>
            <a:pPr>
              <a:lnSpc>
                <a:spcPts val="3850"/>
              </a:lnSpc>
            </a:pPr>
            <a:endParaRPr lang="en-US" sz="3500" dirty="0">
              <a:solidFill>
                <a:srgbClr val="737373"/>
              </a:solidFill>
              <a:latin typeface="DM Sans"/>
            </a:endParaRPr>
          </a:p>
          <a:p>
            <a:pPr>
              <a:lnSpc>
                <a:spcPts val="3850"/>
              </a:lnSpc>
            </a:pPr>
            <a:r>
              <a:rPr lang="en-US" sz="3500" dirty="0">
                <a:solidFill>
                  <a:srgbClr val="737373"/>
                </a:solidFill>
                <a:latin typeface="DM Sans"/>
              </a:rPr>
              <a:t>h</a:t>
            </a:r>
            <a:r>
              <a:rPr lang="en-US" sz="3500" u="sng" dirty="0">
                <a:solidFill>
                  <a:srgbClr val="737373"/>
                </a:solidFill>
                <a:latin typeface="DM Sans"/>
                <a:hlinkClick r:id="rId7" tooltip="https://www.mongodb.com/try/download/compa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ttps://www.mongodb.com/try/download/compass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684</Words>
  <Application>Microsoft Office PowerPoint</Application>
  <PresentationFormat>Custom</PresentationFormat>
  <Paragraphs>168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Calibri</vt:lpstr>
      <vt:lpstr>DM Sans Bold Italics</vt:lpstr>
      <vt:lpstr>Canva Sans</vt:lpstr>
      <vt:lpstr>DM Sans Italics</vt:lpstr>
      <vt:lpstr>DM Sans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Membuat rest api</dc:title>
  <cp:lastModifiedBy>Amirotul Ummah</cp:lastModifiedBy>
  <cp:revision>3</cp:revision>
  <dcterms:created xsi:type="dcterms:W3CDTF">2006-08-16T00:00:00Z</dcterms:created>
  <dcterms:modified xsi:type="dcterms:W3CDTF">2023-12-04T02:07:00Z</dcterms:modified>
  <dc:identifier>DAF119IomFo</dc:identifier>
</cp:coreProperties>
</file>